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Robo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8AEBB9-3CF5-4784-9B36-8E194914AFC6}">
  <a:tblStyle styleId="{048AEBB9-3CF5-4784-9B36-8E194914A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trumptwitterarchive.com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46239e4d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46239e4d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Mumbo jumbo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Semi-coherent sentences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46239e4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46239e4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lowest level, neurons detect “n-grams”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 random neuron and record activation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indicates confident; green indicates high firing activity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6239e4d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46239e4d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Illustrates power of deep learning - no need to hardcode to know if inside a quote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747d6e1c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747d6e1c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32c25a8d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32c25a8d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SOTA, but its key idea influenced all future architectures, including most notably Google’s LM1B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32c25a8dc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32c25a8d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probability for neural language models to conditional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transformation (h dot p), followed by a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phones - good to have small model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2c25a8d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2c25a8d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Forward pass:</a:t>
            </a:r>
            <a:endParaRPr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Character embeddings of dimension 4 (dense, not one-hot)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Convolution: 12 filters in this case - they detect character n-grams.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Max pooling over time: detects max feature activation for that filter within a feature map, over time. Filter looks for n-grams.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Highway network: like MLP but adaptively carries some information from input to output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LSTM equations: pay attention to c(t)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Probability by applying an affine transformation, followed by softmax to the output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6239e4d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6239e4d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Large: 2 highway layers, more hidden layer nodes, more LSTM hidden units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6239e4d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6239e4d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train on both the small datasets (DATA -S ) with 1 m tokens per language, and the large datasets (DATA -L ) including the large English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which has a much bigger |V|  than the PTB. Arabic from news.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least 20x more tokens in large.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6239e4d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6239e4d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Truncated BPTT is computationally efficient, but biased toward short-term dep.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2c25a8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2c25a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Karpathy - demystifying “covfefe”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seed, and language model, generate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8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Trump Twitter Archive</a:t>
            </a:r>
            <a:r>
              <a:rPr lang="en">
                <a:solidFill>
                  <a:schemeClr val="dk1"/>
                </a:solidFill>
              </a:rPr>
              <a:t> (~32000 tweets starting in 2009).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3.5 million characters. Not large!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character “vocabulary” is fixed to the 98 printable ASCII characters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46239e4d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46239e4d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is the number of tokens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Left: </a:t>
            </a:r>
            <a:r>
              <a:rPr lang="en">
                <a:solidFill>
                  <a:schemeClr val="dk1"/>
                </a:solidFill>
              </a:rPr>
              <a:t>English Penn Treebank: On par with the existing state-of-the-art (Zaremba et al. 2014), despite having approximately 60%  fewer parameters (lookup of input embeddings)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interesting, morphological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Baseline: </a:t>
            </a:r>
            <a:r>
              <a:rPr lang="en">
                <a:solidFill>
                  <a:schemeClr val="dk1"/>
                </a:solidFill>
              </a:rPr>
              <a:t>Botha: morphemes, but requires preprocessing.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model significantly outperforms other NLM’s of similar size. Morphologically rich languages: better to model characters than morphemes or words.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fewer parameters with large datasets than 60%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6239e4d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6239e4d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in embedding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highway - more about word composition. After highway - semantics!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OOV: Corrects misspelled words, good for text normalization!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6239e4d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6239e4d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What n-grams are learned? </a:t>
            </a:r>
            <a:r>
              <a:rPr lang="en"/>
              <a:t>PCA to plot n-grams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Effect of highway: </a:t>
            </a:r>
            <a:r>
              <a:rPr lang="en"/>
              <a:t>Ablation study without highway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Effect of vocab size:</a:t>
            </a:r>
            <a:r>
              <a:rPr lang="en"/>
              <a:t> (unk) char is better at all sizes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6239e4d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6239e4d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- 20m tokens English, perplexity = 80; here, 1b tokens English, perplexity = 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billion params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46239e4d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46239e4d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2c25a8d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2c25a8d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6777cc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6777cc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747d6e1c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747d6e1c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6777cc5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6777cc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Encoder: bidirectional RNN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dot product: weighted sum of source hidden states for each target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Decoder: conditional probability distribution of next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6777cc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6777cc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32c25a8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32c25a8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is maybe a little less intuitive to you?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6777cc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6777cc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between the two red lines does this. Only differences to word encoders.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Lookup chars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Convolution with filters of various widths, followed by RELU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Max pooling creates </a:t>
            </a:r>
            <a:r>
              <a:rPr b="1" lang="en"/>
              <a:t>segments</a:t>
            </a:r>
            <a:r>
              <a:rPr lang="en"/>
              <a:t>, which become unit of linguistic meaning, worked on by attention. s=5 here.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Highway network regulating information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GRU as the recurrent unit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6777cc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6777cc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46777cc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46777cc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Multilingual is slightly more complicated than bilingual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46777cc5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46777cc5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46777cc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46777cc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Char &gt;= bpe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Bilingual: always better than bpe2bpe, </a:t>
            </a:r>
            <a:r>
              <a:rPr b="1" lang="en"/>
              <a:t>similar </a:t>
            </a:r>
            <a:r>
              <a:rPr lang="en"/>
              <a:t>to bpe2char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Multilingual: always best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Multi &gt; bilingual but only for char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Learning useful subword segmentations difficult for BPE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Multilingual char2char &gt; others: it is possible to get better performance with one mode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Human eval: multilingual models better at </a:t>
            </a:r>
            <a:r>
              <a:rPr i="1" lang="en"/>
              <a:t>fluency</a:t>
            </a:r>
            <a:endParaRPr i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6777cc5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6777cc5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Rare words incorrectly segmented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Nonce words are words coined for a single use - “workoliday”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Multilingual more seamless - eg. remembers the “simply” and Trust Fund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6777cc5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6777cc5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32c25a8d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32c25a8d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46239e4d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46239e4d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Abnormal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3439b62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3439b62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Paper 1, character-embeddings are one-hot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matrix is 70-by-1014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32c25a8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32c25a8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1 is old but set the ground for very interesting work on characters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46239e4d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46239e4d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6239e4d0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6239e4d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BOW: counts of 50,000 most frequent words as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BON: </a:t>
            </a:r>
            <a:r>
              <a:rPr lang="en">
                <a:solidFill>
                  <a:schemeClr val="dk1"/>
                </a:solidFill>
              </a:rPr>
              <a:t> counts of 500,000 most frequent ngrams as 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BOM: 5000 clusters over word vectors that appear 5+ times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3439b62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3439b62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32c25a8d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32c25a8d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Bag-of-means does the worst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Larger datasets → ConvNets do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Full: lower and uppercase different. Generally worse.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46239e4d0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46239e4d0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4747d6e1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4747d6e1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Good, interpretable words. Since generally lower perplexity.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Not clear. But advantage: less assumptions from pre-training.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Language, task (eg. speech recognition)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Memory on mobile phones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4747d6e1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4747d6e1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briefly.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4747d6e1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4747d6e1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747d6e1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747d6e1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updates only when ct=1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</a:t>
            </a:r>
            <a:r>
              <a:rPr i="1" lang="en"/>
              <a:t>resets</a:t>
            </a:r>
            <a:r>
              <a:rPr lang="en"/>
              <a:t> when when rt=1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resets the context? </a:t>
            </a:r>
            <a:r>
              <a:rPr b="1" lang="en"/>
              <a:t>The next layer.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helps lower layer focus on short term dependencies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4747d6e1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4747d6e1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Opposite to Paper 1: now word level informs character 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UcPeriod"/>
            </a:pPr>
            <a:r>
              <a:rPr lang="en"/>
              <a:t>Both layers of char module receive a 1-hot char vector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UcPeriod"/>
            </a:pPr>
            <a:r>
              <a:rPr lang="en"/>
              <a:t>Both direct and indirect route, so LSTM layers work together and are conditioned by the context vector from word RNN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46239e4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46239e4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ConvNets and RNN’s both used - ConvNets in more detail in papers.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RNN’s process different kinds of sequences.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4747d6e1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4747d6e1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4747d6e1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4747d6e1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4747d6e1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4747d6e1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4747d6e1c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4747d6e1c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WSJ</a:t>
            </a:r>
            <a:r>
              <a:rPr lang="en"/>
              <a:t>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HLSTM-B network with the size of 4x512 has about 9% lower perplexity than deep LSTM (4x1024) model, even with only 29% of parameters.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Good to KN 5-gram, which is a strong baseline.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Resetting is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1B</a:t>
            </a:r>
            <a:endParaRPr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Bigger much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Beats Kneser but not Google!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4747d6e1c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4747d6e1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LM’s have fewer params, so can be used to char-level beam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 character level baseline, while using much fewer params.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4747d6e1c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4747d6e1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46239e4d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46239e4d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“Normal” text. Since generally lower perplexity.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Not clear. But advantage: less assumptions from pre-training, can use weird words.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Language morphology, task (eg. speech recognition / informal) more OOV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Memory on mobile phones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46239e4d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46239e4d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char-rnns for text generation.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6239e4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6239e4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rnn’s just take characters as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Maximize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minimize NLL wrt all params, update them opposite direction of gradient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by backpropagation through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6239e4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6239e4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Karpathy does character-level RNN’s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6239e4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6239e4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25.png"/><Relationship Id="rId10" Type="http://schemas.openxmlformats.org/officeDocument/2006/relationships/image" Target="../media/image20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44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33.png"/><Relationship Id="rId5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Character-level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43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Angus Fong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46635"/>
          <a:stretch/>
        </p:blipFill>
        <p:spPr>
          <a:xfrm>
            <a:off x="1204913" y="409350"/>
            <a:ext cx="6734175" cy="12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how?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275"/>
            <a:ext cx="8839200" cy="61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9637"/>
            <a:ext cx="8839201" cy="60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64825"/>
            <a:ext cx="8839200" cy="866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214325" y="1200150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Training iteration 100:</a:t>
            </a:r>
            <a:endParaRPr sz="1600" u="sng"/>
          </a:p>
        </p:txBody>
      </p:sp>
      <p:sp>
        <p:nvSpPr>
          <p:cNvPr id="126" name="Google Shape;126;p22"/>
          <p:cNvSpPr txBox="1"/>
          <p:nvPr/>
        </p:nvSpPr>
        <p:spPr>
          <a:xfrm>
            <a:off x="214325" y="241222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Training iteration 500:</a:t>
            </a:r>
            <a:endParaRPr sz="1600" u="sng"/>
          </a:p>
        </p:txBody>
      </p:sp>
      <p:sp>
        <p:nvSpPr>
          <p:cNvPr id="127" name="Google Shape;127;p22"/>
          <p:cNvSpPr txBox="1"/>
          <p:nvPr/>
        </p:nvSpPr>
        <p:spPr>
          <a:xfrm>
            <a:off x="214325" y="34694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Training iteration 2000:</a:t>
            </a:r>
            <a:endParaRPr sz="1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neuronal “filters”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6500"/>
            <a:ext cx="8839197" cy="217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113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50" y="1209776"/>
            <a:ext cx="8271851" cy="196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8520600" cy="24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00" y="795850"/>
            <a:ext cx="8785776" cy="36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Also in</a:t>
            </a:r>
            <a:endParaRPr sz="400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Neural machine translation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Question answering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Morphological tagging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Parsing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ctrTitle"/>
          </p:nvPr>
        </p:nvSpPr>
        <p:spPr>
          <a:xfrm>
            <a:off x="311708" y="378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Paper 1: </a:t>
            </a:r>
            <a:r>
              <a:rPr lang="en"/>
              <a:t>Character-aware neural language models </a:t>
            </a:r>
            <a:endParaRPr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Yoon Kim, Yacine Jernite, David Sontag, Alexander M. Rush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AAAI 2016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Probability distribution over a sequence of strings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Pr(</a:t>
            </a:r>
            <a:r>
              <a:rPr i="1" lang="en" sz="2000"/>
              <a:t>w1,w2, … ,wn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language models minimize negative log-likelihood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(NLL)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Problems </a:t>
            </a:r>
            <a:r>
              <a:rPr lang="en" sz="2000"/>
              <a:t>with</a:t>
            </a:r>
            <a:r>
              <a:rPr lang="en" sz="2000"/>
              <a:t> word-level language models 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{eventful,  eventfully,  uneventful,  uneventfully}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Lookup table is ginormous!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OOV words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00" y="2660000"/>
            <a:ext cx="334709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Language modeling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700" y="2022475"/>
            <a:ext cx="5137174" cy="9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5">
            <a:alphaModFix/>
          </a:blip>
          <a:srcRect b="0" l="0" r="0" t="12357"/>
          <a:stretch/>
        </p:blipFill>
        <p:spPr>
          <a:xfrm>
            <a:off x="6682650" y="1699725"/>
            <a:ext cx="3173976" cy="35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76350" y="40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char-CNN + word-LSTM </a:t>
            </a:r>
            <a:r>
              <a:rPr i="1" lang="en"/>
              <a:t>hybrid</a:t>
            </a:r>
            <a:endParaRPr i="1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65600"/>
            <a:ext cx="4728376" cy="2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9885" l="0" r="0" t="0"/>
          <a:stretch/>
        </p:blipFill>
        <p:spPr>
          <a:xfrm>
            <a:off x="4624625" y="1225475"/>
            <a:ext cx="4519375" cy="35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112175" y="1536150"/>
            <a:ext cx="49710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word!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99025" y="1570675"/>
            <a:ext cx="2079900" cy="40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38" y="3270600"/>
            <a:ext cx="3642111" cy="40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538" y="1355338"/>
            <a:ext cx="1571625" cy="57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4173" y="3962300"/>
            <a:ext cx="2610075" cy="33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4358" y="2571746"/>
            <a:ext cx="2079900" cy="125141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0623" y="1976275"/>
            <a:ext cx="3275127" cy="579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4350" y="538950"/>
            <a:ext cx="2988475" cy="8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30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model architectures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98" y="944200"/>
            <a:ext cx="4790675" cy="410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31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 OOV used, for the sake of comparison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Hyperparameter tuning on PTB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Own train/val/test splits</a:t>
            </a:r>
            <a:endParaRPr sz="2400"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800" y="456363"/>
            <a:ext cx="5115559" cy="4230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>
            <a:off x="4468100" y="3719950"/>
            <a:ext cx="367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/>
          <p:nvPr/>
        </p:nvCxnSpPr>
        <p:spPr>
          <a:xfrm>
            <a:off x="4049000" y="3924300"/>
            <a:ext cx="405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0"/>
          <p:cNvCxnSpPr/>
          <p:nvPr/>
        </p:nvCxnSpPr>
        <p:spPr>
          <a:xfrm>
            <a:off x="3785775" y="4145975"/>
            <a:ext cx="470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GPU’s with 2GB memory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Truncated backpropagation through time: </a:t>
            </a:r>
            <a:r>
              <a:rPr lang="en" sz="2200"/>
              <a:t>35 time steps SGD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Learning rate initially set to 1.0 and halved if PPL does not decrease by more than 1.0 on the validation set after an epoch.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Parameters randomly initialized over [−0.05, 0.05] 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Dropout (p = 0.5)  on the LSTM input-to-hidden layers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Gradient clipping to 5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Hierarchical softmax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</a:t>
            </a:r>
            <a:r>
              <a:rPr i="1" lang="en"/>
              <a:t>covfefe</a:t>
            </a:r>
            <a:r>
              <a:rPr lang="en"/>
              <a:t> with RNN’s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38" y="1135938"/>
            <a:ext cx="64103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78976" y="4511700"/>
            <a:ext cx="7064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https://towardsdatascience.com/yet-another-text-generation-project-5cfb59b26255)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2976" l="0" r="0" t="0"/>
          <a:stretch/>
        </p:blipFill>
        <p:spPr>
          <a:xfrm>
            <a:off x="5715600" y="0"/>
            <a:ext cx="2980451" cy="1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588" y="445036"/>
            <a:ext cx="4260300" cy="250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439073"/>
            <a:ext cx="4466575" cy="3597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2"/>
          <p:cNvCxnSpPr/>
          <p:nvPr/>
        </p:nvCxnSpPr>
        <p:spPr>
          <a:xfrm flipH="1" rot="10800000">
            <a:off x="407400" y="2334375"/>
            <a:ext cx="4349400" cy="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 flipH="1" rot="10800000">
            <a:off x="407400" y="2759375"/>
            <a:ext cx="4349400" cy="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2"/>
          <p:cNvCxnSpPr/>
          <p:nvPr/>
        </p:nvCxnSpPr>
        <p:spPr>
          <a:xfrm flipH="1" rot="10800000">
            <a:off x="428875" y="4843525"/>
            <a:ext cx="4349400" cy="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2"/>
          <p:cNvCxnSpPr/>
          <p:nvPr/>
        </p:nvCxnSpPr>
        <p:spPr>
          <a:xfrm>
            <a:off x="1295375" y="3019500"/>
            <a:ext cx="3588300" cy="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8575"/>
          <a:stretch/>
        </p:blipFill>
        <p:spPr>
          <a:xfrm>
            <a:off x="1812025" y="303875"/>
            <a:ext cx="2759975" cy="92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46170" l="0" r="0" t="0"/>
          <a:stretch/>
        </p:blipFill>
        <p:spPr>
          <a:xfrm>
            <a:off x="4919675" y="3063925"/>
            <a:ext cx="4148126" cy="172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word embeddings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155875" y="2698175"/>
            <a:ext cx="1524000" cy="147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6577475" y="1246325"/>
            <a:ext cx="1524000" cy="36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learned filters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2034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4">
            <a:alphaModFix/>
          </a:blip>
          <a:srcRect b="0" l="0" r="0" t="1806"/>
          <a:stretch/>
        </p:blipFill>
        <p:spPr>
          <a:xfrm>
            <a:off x="4725150" y="367625"/>
            <a:ext cx="4295276" cy="46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4"/>
          <p:cNvCxnSpPr/>
          <p:nvPr/>
        </p:nvCxnSpPr>
        <p:spPr>
          <a:xfrm>
            <a:off x="4727500" y="90625"/>
            <a:ext cx="14400" cy="49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4"/>
          <p:cNvCxnSpPr/>
          <p:nvPr/>
        </p:nvCxnSpPr>
        <p:spPr>
          <a:xfrm>
            <a:off x="2822850" y="4128675"/>
            <a:ext cx="16626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152400" y="4350350"/>
            <a:ext cx="3657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Highlight: Future work inspired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493"/>
            <a:ext cx="9143999" cy="284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071" y="1445675"/>
            <a:ext cx="3033150" cy="31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425" y="2466290"/>
            <a:ext cx="4765575" cy="259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235500" y="1152475"/>
            <a:ext cx="88323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Neural language model that only uses char-level inputs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Fewer parameters (</a:t>
            </a:r>
            <a:r>
              <a:rPr i="1" lang="en" sz="2400"/>
              <a:t>why?</a:t>
            </a:r>
            <a:r>
              <a:rPr lang="en" sz="2400"/>
              <a:t>), outperforms baseline models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“Our work questions the necessity of word embeddings (as inputs) for neural language modeling.”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“It would be interesting to see if the architecture introduced in this paper is viable for other tasks—for example, as an encoder/decoder in neural machine translation”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Paper 2: </a:t>
            </a:r>
            <a:r>
              <a:rPr lang="en" sz="4000"/>
              <a:t>Fully character-level neural machine translation without explicit segmentation</a:t>
            </a:r>
            <a:endParaRPr sz="4000"/>
          </a:p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311700" y="2992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Lee, Kyunghyun Cho, Thomas Hofmann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ACL 2017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13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11700" y="634950"/>
            <a:ext cx="52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Character</a:t>
            </a:r>
            <a:r>
              <a:rPr lang="en" sz="2400"/>
              <a:t> NMT for: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Model rare words in morphologically rich languages like Czech, Finnish, and Turkish.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i="1" lang="en" sz="2400"/>
              <a:t>Removing</a:t>
            </a:r>
            <a:r>
              <a:rPr lang="en" sz="2400"/>
              <a:t> vocabulary.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No need to to </a:t>
            </a:r>
            <a:r>
              <a:rPr i="1" lang="en" sz="2400"/>
              <a:t>segment</a:t>
            </a:r>
            <a:r>
              <a:rPr lang="en" sz="2400"/>
              <a:t> input stream into tokens.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400"/>
              <a:buAutoNum type="arabicPeriod"/>
            </a:pPr>
            <a:r>
              <a:rPr b="1" lang="en" sz="2400">
                <a:solidFill>
                  <a:srgbClr val="351C75"/>
                </a:solidFill>
              </a:rPr>
              <a:t>Multilingual translation</a:t>
            </a:r>
            <a:endParaRPr b="1" sz="2400">
              <a:solidFill>
                <a:srgbClr val="351C7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400"/>
              <a:buAutoNum type="arabicPeriod"/>
            </a:pPr>
            <a:r>
              <a:rPr b="1" lang="en" sz="2400">
                <a:solidFill>
                  <a:srgbClr val="351C75"/>
                </a:solidFill>
              </a:rPr>
              <a:t>Model learns word boundaries.</a:t>
            </a:r>
            <a:endParaRPr sz="2400">
              <a:solidFill>
                <a:srgbClr val="351C7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0" l="0" r="62837" t="0"/>
          <a:stretch/>
        </p:blipFill>
        <p:spPr>
          <a:xfrm>
            <a:off x="5526875" y="990950"/>
            <a:ext cx="3398099" cy="34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5633250" y="3104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https://www.nltk.org/book/ch03.html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103"/>
            <a:ext cx="9144000" cy="466849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125650" y="445025"/>
            <a:ext cx="7342800" cy="412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We are in a teachers' training 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school that has evil purposes. The teachers who are being educated in that school are being taught how to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make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 from students. So, one by one, teachers are being educated as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makers of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. However, one of those teachers refuses to be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maker of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, in other words, to be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made a maker of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; he talks about and criticizes the school's stand on the issue. The headmaster who thinks every teacher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can be made easily/quickly into a maker of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 gets angry. He invites the teacher to his room and says "You are talking </a:t>
            </a:r>
            <a:r>
              <a:rPr b="1" lang="en" sz="2000">
                <a:solidFill>
                  <a:srgbClr val="222222"/>
                </a:solidFill>
                <a:highlight>
                  <a:srgbClr val="FFFFFF"/>
                </a:highlight>
              </a:rPr>
              <a:t>as if you were one of those we can not easily/quickly turn into a maker of unsuccessful ones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, right?"</a:t>
            </a:r>
            <a:endParaRPr sz="2000"/>
          </a:p>
        </p:txBody>
      </p:sp>
      <p:sp>
        <p:nvSpPr>
          <p:cNvPr id="272" name="Google Shape;272;p39"/>
          <p:cNvSpPr/>
          <p:nvPr/>
        </p:nvSpPr>
        <p:spPr>
          <a:xfrm>
            <a:off x="34625" y="4433500"/>
            <a:ext cx="3913800" cy="32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34625" y="4770525"/>
            <a:ext cx="4738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https://en.wikipedia.org/wiki/Longest_word_in_Turkish)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NMT with </a:t>
            </a:r>
            <a:r>
              <a:rPr i="1" lang="en"/>
              <a:t>encoder, decoder, attention</a:t>
            </a:r>
            <a:endParaRPr i="1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38" y="739700"/>
            <a:ext cx="6910525" cy="38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2571225" y="4703625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https://devblogs.nvidia.com/introduction-neural-machine-translation-gpus-part-3/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808" y="1983323"/>
            <a:ext cx="7202216" cy="16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Challanges</a:t>
            </a:r>
            <a:endParaRPr sz="3400"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394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Computational complexity</a:t>
            </a:r>
            <a:r>
              <a:rPr lang="en" sz="3000"/>
              <a:t> - especially for attention, </a:t>
            </a:r>
            <a:r>
              <a:rPr b="1" i="1" lang="en" sz="3000"/>
              <a:t>O(s*t)</a:t>
            </a:r>
            <a:endParaRPr b="1" i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Much harder to get semantics from characters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Very long range dependencies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Need some way to </a:t>
            </a:r>
            <a:r>
              <a:rPr i="1" lang="en" sz="3000"/>
              <a:t>“shorten”</a:t>
            </a:r>
            <a:r>
              <a:rPr lang="en" sz="3000"/>
              <a:t> source sentence...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character level?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Less domain knowledge required (eg. co-occurrences)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Sub-word morphological information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Vocabulary limitations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Parameter efficiency</a:t>
            </a:r>
            <a:endParaRPr b="1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mechanism </a:t>
            </a:r>
            <a:r>
              <a:rPr i="1" lang="en" sz="2000" u="sng"/>
              <a:t>(</a:t>
            </a:r>
            <a:r>
              <a:rPr i="1" lang="en" sz="2000" u="sng"/>
              <a:t>aggressive convolution + max pooling!)</a:t>
            </a:r>
            <a:endParaRPr i="1" sz="2000" u="sng"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145"/>
            <a:ext cx="8520600" cy="4350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2"/>
          <p:cNvCxnSpPr/>
          <p:nvPr/>
        </p:nvCxnSpPr>
        <p:spPr>
          <a:xfrm flipH="1" rot="10800000">
            <a:off x="123575" y="1587925"/>
            <a:ext cx="8835000" cy="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2"/>
          <p:cNvCxnSpPr/>
          <p:nvPr/>
        </p:nvCxnSpPr>
        <p:spPr>
          <a:xfrm flipH="1" rot="10800000">
            <a:off x="139050" y="4460775"/>
            <a:ext cx="8865900" cy="3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42"/>
          <p:cNvPicPr preferRelativeResize="0"/>
          <p:nvPr/>
        </p:nvPicPr>
        <p:blipFill rotWithShape="1">
          <a:blip r:embed="rId4">
            <a:alphaModFix/>
          </a:blip>
          <a:srcRect b="23780" l="0" r="0" t="0"/>
          <a:stretch/>
        </p:blipFill>
        <p:spPr>
          <a:xfrm>
            <a:off x="6775925" y="4871825"/>
            <a:ext cx="1889250" cy="204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925" y="4074653"/>
            <a:ext cx="2368075" cy="417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1800" y="1989100"/>
            <a:ext cx="2702975" cy="24834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2"/>
          <p:cNvSpPr txBox="1"/>
          <p:nvPr/>
        </p:nvSpPr>
        <p:spPr>
          <a:xfrm>
            <a:off x="6775925" y="2597750"/>
            <a:ext cx="12870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DYNAMIC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&amp; Decoder mechanism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Attention: </a:t>
            </a:r>
            <a:r>
              <a:rPr lang="en" sz="2400"/>
              <a:t>single-layer feedforward network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Computes </a:t>
            </a:r>
            <a:r>
              <a:rPr b="1" lang="en" sz="2400"/>
              <a:t>Context vector </a:t>
            </a:r>
            <a:r>
              <a:rPr lang="en" sz="2400"/>
              <a:t>mapping </a:t>
            </a:r>
            <a:r>
              <a:rPr b="1" lang="en" sz="2400"/>
              <a:t>each source segment</a:t>
            </a:r>
            <a:r>
              <a:rPr lang="en" sz="2400"/>
              <a:t> to next target character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Decoder: </a:t>
            </a:r>
            <a:r>
              <a:rPr lang="en" sz="2400"/>
              <a:t>2-layer, 1024 GRU’s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Predicts </a:t>
            </a:r>
            <a:r>
              <a:rPr b="1" lang="en" sz="2400"/>
              <a:t>target character</a:t>
            </a:r>
            <a:r>
              <a:rPr lang="en" sz="2400"/>
              <a:t> from </a:t>
            </a:r>
            <a:r>
              <a:rPr b="1" lang="en" sz="2400"/>
              <a:t>attention context vector</a:t>
            </a:r>
            <a:endParaRPr b="1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878875"/>
            <a:ext cx="5109900" cy="3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i="1" lang="en" sz="2200"/>
              <a:t>EMNLP2015 </a:t>
            </a:r>
            <a:r>
              <a:rPr i="1" lang="en" sz="2200"/>
              <a:t>WMT:</a:t>
            </a:r>
            <a:r>
              <a:rPr lang="en" sz="2200"/>
              <a:t> DE → EN, CS </a:t>
            </a:r>
            <a:r>
              <a:rPr lang="en" sz="2200"/>
              <a:t>→ </a:t>
            </a:r>
            <a:r>
              <a:rPr lang="en" sz="2200"/>
              <a:t>EN, FI </a:t>
            </a:r>
            <a:r>
              <a:rPr lang="en" sz="2200"/>
              <a:t>→ </a:t>
            </a:r>
            <a:r>
              <a:rPr lang="en" sz="2200"/>
              <a:t>EN and RU </a:t>
            </a:r>
            <a:r>
              <a:rPr lang="en" sz="2200"/>
              <a:t>→ </a:t>
            </a:r>
            <a:r>
              <a:rPr lang="en" sz="2200"/>
              <a:t>EN tasks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Current: </a:t>
            </a:r>
            <a:r>
              <a:rPr b="1" lang="en" sz="2200"/>
              <a:t>char2char</a:t>
            </a:r>
            <a:r>
              <a:rPr lang="en" sz="2200"/>
              <a:t>; baselines: </a:t>
            </a:r>
            <a:r>
              <a:rPr b="1" lang="en" sz="2200"/>
              <a:t>bpe2bpe; bpe2char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(subword have already been shown to outperform word)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Multilingual translation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Seamless switching - no token identifier</a:t>
            </a:r>
            <a:endParaRPr sz="2200"/>
          </a:p>
        </p:txBody>
      </p:sp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31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18" y="138700"/>
            <a:ext cx="3712807" cy="24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25" y="2647950"/>
            <a:ext cx="3646175" cy="236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152475"/>
            <a:ext cx="87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</a:t>
            </a:r>
            <a:r>
              <a:rPr lang="en" sz="2400"/>
              <a:t>tochastic gradient descent and Adam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Learning rate 0.0001 and minibatch size 64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Training until BLEU performance on the validation set stops improving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norm of the gradient is clipped with a threshold of 1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weights initialized from a uniform distribution [-0.01; 0.01]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Training on a single pre-2016 GTX Titan X GPU with 12GB RAM.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BLEU</a:t>
            </a:r>
            <a:r>
              <a:rPr lang="en"/>
              <a:t>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(matching n-grams)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Omitted: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eval</a:t>
            </a:r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9" y="0"/>
            <a:ext cx="65957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 rotWithShape="1">
          <a:blip r:embed="rId3">
            <a:alphaModFix/>
          </a:blip>
          <a:srcRect b="64022" l="0" r="0" t="19787"/>
          <a:stretch/>
        </p:blipFill>
        <p:spPr>
          <a:xfrm>
            <a:off x="328650" y="259500"/>
            <a:ext cx="8520599" cy="123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 b="0" l="0" r="0" t="53395"/>
          <a:stretch/>
        </p:blipFill>
        <p:spPr>
          <a:xfrm>
            <a:off x="328650" y="1553748"/>
            <a:ext cx="8520599" cy="35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First fully-character level NMT model.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 hard-coding word boundaries. Concepts learned on the task alone!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Multilingual models are much more parameter efficient. </a:t>
            </a:r>
            <a:r>
              <a:rPr i="1" lang="en" sz="2400"/>
              <a:t>Universal </a:t>
            </a:r>
            <a:r>
              <a:rPr lang="en" sz="2400"/>
              <a:t>translation.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Pretrained models released:</a:t>
            </a:r>
            <a:r>
              <a:rPr lang="en" sz="2400"/>
              <a:t> https://github.com/nyu-dl/dl4mt-c2c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3800">
                <a:solidFill>
                  <a:srgbClr val="222222"/>
                </a:solidFill>
              </a:rPr>
              <a:t>Paper 3</a:t>
            </a:r>
            <a:r>
              <a:rPr lang="en" sz="3800">
                <a:solidFill>
                  <a:srgbClr val="222222"/>
                </a:solidFill>
              </a:rPr>
              <a:t>: Character-level Convolutional Networks for Text Classification</a:t>
            </a:r>
            <a:endParaRPr sz="3800"/>
          </a:p>
        </p:txBody>
      </p:sp>
      <p:sp>
        <p:nvSpPr>
          <p:cNvPr id="345" name="Google Shape;345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Xiang Zhang, Junbo Zhao, Yann LeCun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NIPS 2015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8520600" cy="22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To date, all text classification has been word level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ConvNets useful in extracting information from raw signals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 sequence of characters is a “raw signal”!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ConvNets do not require </a:t>
            </a:r>
            <a:r>
              <a:rPr b="1" lang="en" sz="2400"/>
              <a:t>domain knowledge</a:t>
            </a:r>
            <a:r>
              <a:rPr lang="en" sz="2400"/>
              <a:t> of the words / syntax / semantics of a language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“Universal document interpreter”</a:t>
            </a:r>
            <a:endParaRPr sz="24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52" name="Google Shape;352;p50"/>
          <p:cNvSpPr txBox="1"/>
          <p:nvPr/>
        </p:nvSpPr>
        <p:spPr>
          <a:xfrm>
            <a:off x="196650" y="3948925"/>
            <a:ext cx="87507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¯\_(ツ)_/¯ ( ͡° ͜ʖ ͡°) ಠ_ಠ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1" type="sub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Architecture</a:t>
            </a: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 rotWithShape="1">
          <a:blip r:embed="rId3">
            <a:alphaModFix/>
          </a:blip>
          <a:srcRect b="12271" l="0" r="0" t="13218"/>
          <a:stretch/>
        </p:blipFill>
        <p:spPr>
          <a:xfrm>
            <a:off x="0" y="590200"/>
            <a:ext cx="9144001" cy="291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800" y="3403275"/>
            <a:ext cx="5269101" cy="1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0" y="3025225"/>
            <a:ext cx="2001450" cy="47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275" y="1100173"/>
            <a:ext cx="2001440" cy="47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1947925"/>
            <a:ext cx="2478501" cy="2617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3" name="Google Shape;363;p51"/>
          <p:cNvCxnSpPr/>
          <p:nvPr/>
        </p:nvCxnSpPr>
        <p:spPr>
          <a:xfrm flipH="1" rot="10800000">
            <a:off x="5957450" y="879675"/>
            <a:ext cx="31347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1"/>
          <p:cNvCxnSpPr/>
          <p:nvPr/>
        </p:nvCxnSpPr>
        <p:spPr>
          <a:xfrm>
            <a:off x="42350" y="1115000"/>
            <a:ext cx="3248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30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Character 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Paper 1: </a:t>
            </a:r>
            <a:r>
              <a:rPr lang="en" sz="2400" u="sng"/>
              <a:t>Character-aware </a:t>
            </a:r>
            <a:r>
              <a:rPr lang="en" sz="2400" u="sng"/>
              <a:t>n</a:t>
            </a:r>
            <a:r>
              <a:rPr lang="en" sz="2400" u="sng"/>
              <a:t>eural </a:t>
            </a:r>
            <a:r>
              <a:rPr lang="en" sz="2400" u="sng"/>
              <a:t>l</a:t>
            </a:r>
            <a:r>
              <a:rPr lang="en" sz="2400" u="sng"/>
              <a:t>anguage models</a:t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Paper 2:</a:t>
            </a:r>
            <a:r>
              <a:rPr lang="en" sz="2400"/>
              <a:t> </a:t>
            </a:r>
            <a:r>
              <a:rPr lang="en" sz="2400" u="sng"/>
              <a:t>Character-level convolutional nets for text classification</a:t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Paper 3: </a:t>
            </a:r>
            <a:r>
              <a:rPr lang="en" sz="2400" u="sng"/>
              <a:t>Fully character-level neural machine translation without explicit segmentation</a:t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(If time) </a:t>
            </a:r>
            <a:r>
              <a:rPr b="1" lang="en" sz="2400"/>
              <a:t>Paper 4: </a:t>
            </a:r>
            <a:r>
              <a:rPr lang="en" sz="2400" u="sng"/>
              <a:t>Character-level language modeling with hierarchical RNN’s</a:t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Discussion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0" name="Google Shape;37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2 Tesla K40 GPUs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SGD with a minibatch size 128, using momentum 0.9 and initial step size 0.01, halved every 3 epoches 10 times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2 dropout (p = 0.5) modules between the 3 FC’s for regularization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models</a:t>
            </a:r>
            <a:endParaRPr/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Word-based Conv-net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Multinomial logistic regression</a:t>
            </a:r>
            <a:r>
              <a:rPr lang="en" sz="2400"/>
              <a:t> on: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Bag-of-words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Bag-of-ngrams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Bag-of-means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LSTM</a:t>
            </a:r>
            <a:endParaRPr sz="2400"/>
          </a:p>
        </p:txBody>
      </p:sp>
      <p:pic>
        <p:nvPicPr>
          <p:cNvPr id="377" name="Google Shape;3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800" y="2357000"/>
            <a:ext cx="35052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8" y="1190625"/>
            <a:ext cx="90392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cxnSp>
        <p:nvCxnSpPr>
          <p:cNvPr id="384" name="Google Shape;384;p54"/>
          <p:cNvCxnSpPr/>
          <p:nvPr/>
        </p:nvCxnSpPr>
        <p:spPr>
          <a:xfrm flipH="1" rot="10800000">
            <a:off x="204788" y="2694750"/>
            <a:ext cx="8520000" cy="29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4"/>
          <p:cNvCxnSpPr/>
          <p:nvPr/>
        </p:nvCxnSpPr>
        <p:spPr>
          <a:xfrm flipH="1" rot="10800000">
            <a:off x="204788" y="3837750"/>
            <a:ext cx="8520000" cy="29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7427100" y="10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errors</a:t>
            </a:r>
            <a:endParaRPr/>
          </a:p>
        </p:txBody>
      </p:sp>
      <p:pic>
        <p:nvPicPr>
          <p:cNvPr id="391" name="Google Shape;3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" y="263388"/>
            <a:ext cx="7388222" cy="46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5"/>
          <p:cNvSpPr/>
          <p:nvPr/>
        </p:nvSpPr>
        <p:spPr>
          <a:xfrm>
            <a:off x="86600" y="3269675"/>
            <a:ext cx="7221600" cy="161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Purely c</a:t>
            </a:r>
            <a:r>
              <a:rPr lang="en" sz="2400"/>
              <a:t>haracter-level ConvNets are effective.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ConvNets are significantly better for large datasets.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Performs across different task semantics (eg. sentiment vs topic classification).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Bag-of-means is terrible.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Best algorithm depends on dataset.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/>
              <a:t> questions</a:t>
            </a:r>
            <a:endParaRPr/>
          </a:p>
        </p:txBody>
      </p:sp>
      <p:sp>
        <p:nvSpPr>
          <p:cNvPr id="404" name="Google Shape;40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For what tasks is it better to use pure word-level?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Text generation is hot. Are char-LSTM’s the way to go?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What are some guidelines / constraints for deciding the appropriate level?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Follow up: when should we prioritize dataset size versus performance for tasks like language modeling?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ctrTitle"/>
          </p:nvPr>
        </p:nvSpPr>
        <p:spPr>
          <a:xfrm>
            <a:off x="311700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4000"/>
              <a:t>Paper 4: </a:t>
            </a:r>
            <a:r>
              <a:rPr lang="en" sz="4000"/>
              <a:t>Character-level language modeling with hierarchical RNN’s</a:t>
            </a:r>
            <a:endParaRPr sz="4000"/>
          </a:p>
        </p:txBody>
      </p:sp>
      <p:sp>
        <p:nvSpPr>
          <p:cNvPr id="410" name="Google Shape;41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Kyuyeon Hwang and Wonyong Sung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2017</a:t>
            </a:r>
            <a:endParaRPr/>
          </a:p>
        </p:txBody>
      </p:sp>
      <p:sp>
        <p:nvSpPr>
          <p:cNvPr id="411" name="Google Shape;411;p58"/>
          <p:cNvSpPr txBox="1"/>
          <p:nvPr>
            <p:ph idx="4294967295" type="title"/>
          </p:nvPr>
        </p:nvSpPr>
        <p:spPr>
          <a:xfrm>
            <a:off x="718650" y="32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Question: why did Paper 1 remain at word level? This leads us to...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17" name="Google Shape;41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Can we get the best of both worlds?</a:t>
            </a:r>
            <a:endParaRPr sz="2400"/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3117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{048AEBB9-3CF5-4784-9B36-8E194914AFC6}</a:tableStyleId>
              </a:tblPr>
              <a:tblGrid>
                <a:gridCol w="1084575"/>
                <a:gridCol w="2999900"/>
                <a:gridCol w="463712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24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/>
                        <a:t>Character</a:t>
                      </a:r>
                      <a:endParaRPr i="1" sz="24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/>
                        <a:t>Word</a:t>
                      </a:r>
                      <a:endParaRPr i="1" sz="24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Good</a:t>
                      </a:r>
                      <a:endParaRPr b="1" sz="24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93C47D"/>
                          </a:solidFill>
                        </a:rPr>
                        <a:t>Simple inputs and outputs</a:t>
                      </a:r>
                      <a:endParaRPr sz="2400"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93C47D"/>
                          </a:solidFill>
                        </a:rPr>
                        <a:t>Usually outperforms</a:t>
                      </a:r>
                      <a:endParaRPr sz="2400"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Bad</a:t>
                      </a:r>
                      <a:endParaRPr b="1" sz="24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Sequences are too long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0000"/>
                          </a:solidFill>
                        </a:rPr>
                        <a:t>Need a huge vocabulary, and billions of parameters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clock signal</a:t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311700" y="1152325"/>
            <a:ext cx="8520600" cy="29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LSTM equations: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“Resetting” the context:</a:t>
            </a:r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3" y="1612300"/>
            <a:ext cx="55721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3" y="3932475"/>
            <a:ext cx="4534566" cy="48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75" y="4344220"/>
            <a:ext cx="4933025" cy="42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25" y="159000"/>
            <a:ext cx="8217250" cy="48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1"/>
          <p:cNvSpPr/>
          <p:nvPr/>
        </p:nvSpPr>
        <p:spPr>
          <a:xfrm>
            <a:off x="710525" y="1632975"/>
            <a:ext cx="14520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1"/>
          <p:cNvSpPr/>
          <p:nvPr/>
        </p:nvSpPr>
        <p:spPr>
          <a:xfrm>
            <a:off x="4678075" y="1632975"/>
            <a:ext cx="14520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sequential processing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39800" y="4306325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(http://karpathy.github.io/2015/05/21/rnn-effectiveness/)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idx="1" type="body"/>
          </p:nvPr>
        </p:nvSpPr>
        <p:spPr>
          <a:xfrm>
            <a:off x="311700" y="646350"/>
            <a:ext cx="3999900" cy="4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Only source of context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Model is trained to generate context vector that contains useful info about </a:t>
            </a:r>
            <a:r>
              <a:rPr i="1" lang="en" sz="2400"/>
              <a:t>p</a:t>
            </a:r>
            <a:r>
              <a:rPr lang="en" sz="2400"/>
              <a:t>(next word)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Word LM informs character LM (why?)</a:t>
            </a:r>
            <a:endParaRPr sz="2400"/>
          </a:p>
        </p:txBody>
      </p:sp>
      <p:pic>
        <p:nvPicPr>
          <p:cNvPr id="442" name="Google Shape;442;p62"/>
          <p:cNvPicPr preferRelativeResize="0"/>
          <p:nvPr/>
        </p:nvPicPr>
        <p:blipFill rotWithShape="1">
          <a:blip r:embed="rId3">
            <a:alphaModFix/>
          </a:blip>
          <a:srcRect b="22348" l="49811" r="0" t="0"/>
          <a:stretch/>
        </p:blipFill>
        <p:spPr>
          <a:xfrm>
            <a:off x="4311600" y="486913"/>
            <a:ext cx="4572000" cy="416968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/>
          <p:nvPr/>
        </p:nvSpPr>
        <p:spPr>
          <a:xfrm>
            <a:off x="6116600" y="1572400"/>
            <a:ext cx="1266600" cy="81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49" name="Google Shape;44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Truncated backpropagation through time (BPTT), since all equations are differentiable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regularization method / dropout employed.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Training is accelerated using GPUs by training multiple sequences in parallel 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455" name="Google Shape;45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Wall Street Journal (WSJ) corpus (37m words, 1% test)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One Billion Word Benchmark (0.8b words, 800k unique)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End-to-end speech recognition on WSJ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CLMs have fewer parameters, so they can be employed for real-time character-level beam search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Evaluation metric:</a:t>
            </a:r>
            <a:endParaRPr sz="2400"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80" y="3309450"/>
            <a:ext cx="2643550" cy="8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5" y="725275"/>
            <a:ext cx="4503376" cy="34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425" y="667273"/>
            <a:ext cx="4244950" cy="36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5"/>
          <p:cNvSpPr/>
          <p:nvPr/>
        </p:nvSpPr>
        <p:spPr>
          <a:xfrm>
            <a:off x="3762375" y="1962150"/>
            <a:ext cx="416700" cy="8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5"/>
          <p:cNvSpPr/>
          <p:nvPr/>
        </p:nvSpPr>
        <p:spPr>
          <a:xfrm>
            <a:off x="6578075" y="1526425"/>
            <a:ext cx="716700" cy="490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5"/>
          <p:cNvSpPr/>
          <p:nvPr/>
        </p:nvSpPr>
        <p:spPr>
          <a:xfrm>
            <a:off x="5050825" y="3858400"/>
            <a:ext cx="3660600" cy="32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65"/>
          <p:cNvCxnSpPr/>
          <p:nvPr/>
        </p:nvCxnSpPr>
        <p:spPr>
          <a:xfrm flipH="1" rot="10800000">
            <a:off x="5081725" y="3363975"/>
            <a:ext cx="3691500" cy="15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65"/>
          <p:cNvSpPr/>
          <p:nvPr/>
        </p:nvSpPr>
        <p:spPr>
          <a:xfrm>
            <a:off x="518475" y="3704975"/>
            <a:ext cx="3660600" cy="15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5" y="2823524"/>
            <a:ext cx="5326775" cy="2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6"/>
          <p:cNvSpPr/>
          <p:nvPr/>
        </p:nvSpPr>
        <p:spPr>
          <a:xfrm>
            <a:off x="3384460" y="4179969"/>
            <a:ext cx="1807200" cy="61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31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5776775" y="3271450"/>
            <a:ext cx="3195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https://medium.com/corti-ai/ctc-networks-and-language-models-prefix-beam-search-explained-c11d1ee23306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83" name="Google Shape;48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HRNN consists of several submodules with different clock rates → can learn </a:t>
            </a:r>
            <a:r>
              <a:rPr b="1" lang="en" sz="2400"/>
              <a:t>long-term dependencies</a:t>
            </a:r>
            <a:r>
              <a:rPr lang="en" sz="2400"/>
              <a:t> and </a:t>
            </a:r>
            <a:r>
              <a:rPr b="1" lang="en" sz="2400"/>
              <a:t>short-term details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Significantly outperforms KN5 with 2% of params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Real time automatic speech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handle OOV words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489" name="Google Shape;48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For what tasks is it better to use pure word-level?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Text generation is hot. Are char-LSTM’s the way to go?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What are some guidelines / constraints for deciding the appropriate level?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Follow up: when should we prioritize dataset size versus performance for tasks like language modeling?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RNN’s are (deceptively) simple.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439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94050"/>
            <a:ext cx="8839199" cy="25510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11700" y="4645075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(Karpathy)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35500" y="4721275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https://towardsdatascience.com/character-level-language-model-1439f5dd87fe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212" y="-165475"/>
            <a:ext cx="6440564" cy="48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01" y="642975"/>
            <a:ext cx="3134078" cy="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52400" y="9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Karpathy’s RNN’s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44821" t="0"/>
          <a:stretch/>
        </p:blipFill>
        <p:spPr>
          <a:xfrm>
            <a:off x="152400" y="756500"/>
            <a:ext cx="4107726" cy="420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000" y="362875"/>
            <a:ext cx="4514775" cy="45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335300" y="384075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(Karpathy)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92650" y="467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http://karpathy.github.io/2015/05/21/rnn-effectiveness/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700" y="319100"/>
            <a:ext cx="4564451" cy="42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5" y="478650"/>
            <a:ext cx="4310525" cy="24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